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56" r:id="rId2"/>
    <p:sldId id="270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List_aplikace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List_aplikac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388312012951"/>
          <c:y val="2.9126531546246105E-2"/>
          <c:w val="0.74146131381464642"/>
          <c:h val="0.88632074241895964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Lbls>
            <c:dLbl>
              <c:idx val="0"/>
              <c:layout>
                <c:manualLayout>
                  <c:x val="-0.12185526012982685"/>
                  <c:y val="0.21023078696065284"/>
                </c:manualLayout>
              </c:layout>
              <c:tx>
                <c:rich>
                  <a:bodyPr/>
                  <a:lstStyle/>
                  <a:p>
                    <a:r>
                      <a:rPr lang="cs-CZ" sz="4000" dirty="0" smtClean="0"/>
                      <a:t>SV</a:t>
                    </a:r>
                    <a:endParaRPr lang="en-US" sz="4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63-40F0-ABA4-118481B63C21}"/>
                </c:ext>
              </c:extLst>
            </c:dLbl>
            <c:dLbl>
              <c:idx val="1"/>
              <c:layout>
                <c:manualLayout>
                  <c:x val="-0.11342588918691594"/>
                  <c:y val="-0.20458153903297643"/>
                </c:manualLayout>
              </c:layout>
              <c:tx>
                <c:rich>
                  <a:bodyPr/>
                  <a:lstStyle/>
                  <a:p>
                    <a:r>
                      <a:rPr lang="cs-CZ" sz="4000" dirty="0" smtClean="0"/>
                      <a:t>JV</a:t>
                    </a:r>
                    <a:endParaRPr lang="en-US" sz="4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63-40F0-ABA4-118481B63C21}"/>
                </c:ext>
              </c:extLst>
            </c:dLbl>
            <c:dLbl>
              <c:idx val="2"/>
              <c:layout>
                <c:manualLayout>
                  <c:x val="0.11775812112146269"/>
                  <c:y val="-0.20589793505530932"/>
                </c:manualLayout>
              </c:layout>
              <c:tx>
                <c:rich>
                  <a:bodyPr/>
                  <a:lstStyle/>
                  <a:p>
                    <a:r>
                      <a:rPr lang="cs-CZ" sz="4000" dirty="0" smtClean="0"/>
                      <a:t>JZ</a:t>
                    </a:r>
                    <a:endParaRPr lang="en-US" sz="4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63-40F0-ABA4-118481B63C21}"/>
                </c:ext>
              </c:extLst>
            </c:dLbl>
            <c:dLbl>
              <c:idx val="3"/>
              <c:layout>
                <c:manualLayout>
                  <c:x val="0.1156277774691704"/>
                  <c:y val="0.2111519118107939"/>
                </c:manualLayout>
              </c:layout>
              <c:tx>
                <c:rich>
                  <a:bodyPr/>
                  <a:lstStyle/>
                  <a:p>
                    <a:r>
                      <a:rPr lang="cs-CZ" sz="4000" dirty="0" smtClean="0"/>
                      <a:t>SZ</a:t>
                    </a:r>
                    <a:endParaRPr lang="en-US" sz="4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63-40F0-ABA4-118481B63C2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0">
                  <c:v>SEVERNÍ,VÝCHODNÍ POLOKOULE</c:v>
                </c:pt>
                <c:pt idx="1">
                  <c:v>JIŽNÍ, VÝCHODNÍ POLOKOULE</c:v>
                </c:pt>
                <c:pt idx="2">
                  <c:v>JIŽNÍ, ZÁPADNÍ POLOKOULE</c:v>
                </c:pt>
                <c:pt idx="3">
                  <c:v>SEVERNÍ, ZÁPADNÍ POLOKOULE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063-40F0-ABA4-118481B63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3.4391362543477036E-2"/>
          <c:w val="0.74146131381464642"/>
          <c:h val="0.88632074241895953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Lbls>
            <c:dLbl>
              <c:idx val="0"/>
              <c:layout>
                <c:manualLayout>
                  <c:x val="-0.12185526012982685"/>
                  <c:y val="0.21023078696065284"/>
                </c:manualLayout>
              </c:layout>
              <c:tx>
                <c:rich>
                  <a:bodyPr/>
                  <a:lstStyle/>
                  <a:p>
                    <a:r>
                      <a:rPr lang="cs-CZ" sz="4000" dirty="0" smtClean="0"/>
                      <a:t>SV</a:t>
                    </a:r>
                    <a:endParaRPr lang="en-US" sz="4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71-4D71-854E-318349C971E3}"/>
                </c:ext>
              </c:extLst>
            </c:dLbl>
            <c:dLbl>
              <c:idx val="1"/>
              <c:layout>
                <c:manualLayout>
                  <c:x val="-0.11342588918691576"/>
                  <c:y val="-0.20458153903297643"/>
                </c:manualLayout>
              </c:layout>
              <c:tx>
                <c:rich>
                  <a:bodyPr/>
                  <a:lstStyle/>
                  <a:p>
                    <a:r>
                      <a:rPr lang="cs-CZ" sz="4000" dirty="0" smtClean="0"/>
                      <a:t>JV</a:t>
                    </a:r>
                    <a:endParaRPr lang="en-US" sz="4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71-4D71-854E-318349C971E3}"/>
                </c:ext>
              </c:extLst>
            </c:dLbl>
            <c:dLbl>
              <c:idx val="2"/>
              <c:layout>
                <c:manualLayout>
                  <c:x val="0.11775812112146268"/>
                  <c:y val="-0.20589793505530943"/>
                </c:manualLayout>
              </c:layout>
              <c:tx>
                <c:rich>
                  <a:bodyPr/>
                  <a:lstStyle/>
                  <a:p>
                    <a:r>
                      <a:rPr lang="cs-CZ" sz="4000" dirty="0" smtClean="0"/>
                      <a:t>JZ</a:t>
                    </a:r>
                    <a:endParaRPr lang="en-US" sz="4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71-4D71-854E-318349C971E3}"/>
                </c:ext>
              </c:extLst>
            </c:dLbl>
            <c:dLbl>
              <c:idx val="3"/>
              <c:layout>
                <c:manualLayout>
                  <c:x val="0.11562777746917033"/>
                  <c:y val="0.2111519118107939"/>
                </c:manualLayout>
              </c:layout>
              <c:tx>
                <c:rich>
                  <a:bodyPr/>
                  <a:lstStyle/>
                  <a:p>
                    <a:r>
                      <a:rPr lang="cs-CZ" sz="4000" dirty="0" smtClean="0"/>
                      <a:t>SZ</a:t>
                    </a:r>
                    <a:endParaRPr lang="en-US" sz="4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71-4D71-854E-318349C971E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0">
                  <c:v>SEVERNÍ,VÝCHODNÍ POLOKOULE</c:v>
                </c:pt>
                <c:pt idx="1">
                  <c:v>JIŽNÍ, VÝCHODNÍ POLOKOULE</c:v>
                </c:pt>
                <c:pt idx="2">
                  <c:v>JIŽNÍ, ZÁPADNÍ POLOKOULE</c:v>
                </c:pt>
                <c:pt idx="3">
                  <c:v>SEVERNÍ, ZÁPADNÍ POLOKOULE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D71-4D71-854E-318349C971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0.68419</cdr:x>
      <cdr:y>0.05882</cdr:y>
    </cdr:from>
    <cdr:to>
      <cdr:x>0.94312</cdr:x>
      <cdr:y>0.19315</cdr:y>
    </cdr:to>
    <cdr:sp macro="" textlink="">
      <cdr:nvSpPr>
        <cdr:cNvPr id="9" name="TextovéPole 8"/>
        <cdr:cNvSpPr txBox="1"/>
      </cdr:nvSpPr>
      <cdr:spPr>
        <a:xfrm xmlns:a="http://schemas.openxmlformats.org/drawingml/2006/main">
          <a:off x="6084168" y="288032"/>
          <a:ext cx="2302530" cy="657753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buClr>
              <a:schemeClr val="accent1">
                <a:lumMod val="75000"/>
              </a:schemeClr>
            </a:buClr>
            <a:buSzPct val="300000"/>
          </a:pPr>
          <a:r>
            <a:rPr lang="cs-CZ" sz="1800" dirty="0" smtClean="0"/>
            <a:t>SEVERNÍ, VÝCHODNÍ POLOKOULE</a:t>
          </a:r>
          <a:endParaRPr lang="cs-CZ" sz="1800" dirty="0"/>
        </a:p>
      </cdr:txBody>
    </cdr:sp>
  </cdr:relSizeAnchor>
  <cdr:relSizeAnchor xmlns:cdr="http://schemas.openxmlformats.org/drawingml/2006/chartDrawing">
    <cdr:from>
      <cdr:x>0.6518</cdr:x>
      <cdr:y>0.77941</cdr:y>
    </cdr:from>
    <cdr:to>
      <cdr:x>0.91073</cdr:x>
      <cdr:y>0.91374</cdr:y>
    </cdr:to>
    <cdr:sp macro="" textlink="">
      <cdr:nvSpPr>
        <cdr:cNvPr id="11" name="TextovéPole 10"/>
        <cdr:cNvSpPr txBox="1"/>
      </cdr:nvSpPr>
      <cdr:spPr>
        <a:xfrm xmlns:a="http://schemas.openxmlformats.org/drawingml/2006/main">
          <a:off x="5796136" y="3816424"/>
          <a:ext cx="2302530" cy="657753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cs-CZ" sz="1800" dirty="0" smtClean="0"/>
            <a:t>JIŽNÍ, VÝCHODNÍ POLOKOULE</a:t>
          </a:r>
          <a:endParaRPr lang="cs-CZ" sz="1800" dirty="0"/>
        </a:p>
      </cdr:txBody>
    </cdr:sp>
  </cdr:relSizeAnchor>
  <cdr:relSizeAnchor xmlns:cdr="http://schemas.openxmlformats.org/drawingml/2006/chartDrawing">
    <cdr:from>
      <cdr:x>0.07687</cdr:x>
      <cdr:y>0.76471</cdr:y>
    </cdr:from>
    <cdr:to>
      <cdr:x>0.3358</cdr:x>
      <cdr:y>0.89904</cdr:y>
    </cdr:to>
    <cdr:sp macro="" textlink="">
      <cdr:nvSpPr>
        <cdr:cNvPr id="12" name="TextovéPole 11"/>
        <cdr:cNvSpPr txBox="1"/>
      </cdr:nvSpPr>
      <cdr:spPr>
        <a:xfrm xmlns:a="http://schemas.openxmlformats.org/drawingml/2006/main">
          <a:off x="683568" y="3744416"/>
          <a:ext cx="2302530" cy="65775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cs-CZ" sz="1800" dirty="0" smtClean="0"/>
            <a:t>JIŽNÍ, ZÁPADNÍ POLOKOULE</a:t>
          </a:r>
          <a:endParaRPr lang="cs-CZ" sz="1800" dirty="0"/>
        </a:p>
      </cdr:txBody>
    </cdr:sp>
  </cdr:relSizeAnchor>
  <cdr:relSizeAnchor xmlns:cdr="http://schemas.openxmlformats.org/drawingml/2006/chartDrawing">
    <cdr:from>
      <cdr:x>0.05258</cdr:x>
      <cdr:y>0.05882</cdr:y>
    </cdr:from>
    <cdr:to>
      <cdr:x>0.31151</cdr:x>
      <cdr:y>0.19315</cdr:y>
    </cdr:to>
    <cdr:sp macro="" textlink="">
      <cdr:nvSpPr>
        <cdr:cNvPr id="13" name="TextovéPole 12"/>
        <cdr:cNvSpPr txBox="1"/>
      </cdr:nvSpPr>
      <cdr:spPr>
        <a:xfrm xmlns:a="http://schemas.openxmlformats.org/drawingml/2006/main">
          <a:off x="467544" y="288032"/>
          <a:ext cx="2302530" cy="657753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cs-CZ" sz="1800" dirty="0" smtClean="0"/>
            <a:t>SEVERNÍ, ZÁPADNÍ POLOKOULE</a:t>
          </a:r>
          <a:endParaRPr lang="cs-CZ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0.6875</cdr:x>
      <cdr:y>0.1194</cdr:y>
    </cdr:from>
    <cdr:to>
      <cdr:x>0.94643</cdr:x>
      <cdr:y>0.25373</cdr:y>
    </cdr:to>
    <cdr:sp macro="" textlink="">
      <cdr:nvSpPr>
        <cdr:cNvPr id="9" name="TextovéPole 8"/>
        <cdr:cNvSpPr txBox="1"/>
      </cdr:nvSpPr>
      <cdr:spPr>
        <a:xfrm xmlns:a="http://schemas.openxmlformats.org/drawingml/2006/main">
          <a:off x="5544616" y="576064"/>
          <a:ext cx="2088232" cy="64807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buClr>
              <a:schemeClr val="accent1">
                <a:lumMod val="75000"/>
              </a:schemeClr>
            </a:buClr>
            <a:buSzPct val="300000"/>
          </a:pPr>
          <a:r>
            <a:rPr lang="cs-CZ" sz="1800" dirty="0" smtClean="0"/>
            <a:t>SEVERNÍ, VÝCHODNÍ POLOKOULE</a:t>
          </a:r>
          <a:endParaRPr lang="cs-CZ" sz="1800" dirty="0"/>
        </a:p>
      </cdr:txBody>
    </cdr:sp>
  </cdr:relSizeAnchor>
  <cdr:relSizeAnchor xmlns:cdr="http://schemas.openxmlformats.org/drawingml/2006/chartDrawing">
    <cdr:from>
      <cdr:x>0.6875</cdr:x>
      <cdr:y>0.31343</cdr:y>
    </cdr:from>
    <cdr:to>
      <cdr:x>0.94643</cdr:x>
      <cdr:y>0.44776</cdr:y>
    </cdr:to>
    <cdr:sp macro="" textlink="">
      <cdr:nvSpPr>
        <cdr:cNvPr id="11" name="TextovéPole 10"/>
        <cdr:cNvSpPr txBox="1"/>
      </cdr:nvSpPr>
      <cdr:spPr>
        <a:xfrm xmlns:a="http://schemas.openxmlformats.org/drawingml/2006/main">
          <a:off x="5544616" y="1512168"/>
          <a:ext cx="2088232" cy="64807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cs-CZ" sz="1800" dirty="0" smtClean="0"/>
            <a:t>JIŽNÍ, VÝCHODNÍ POLOKOULE</a:t>
          </a:r>
          <a:endParaRPr lang="cs-CZ" sz="1800" dirty="0"/>
        </a:p>
      </cdr:txBody>
    </cdr:sp>
  </cdr:relSizeAnchor>
  <cdr:relSizeAnchor xmlns:cdr="http://schemas.openxmlformats.org/drawingml/2006/chartDrawing">
    <cdr:from>
      <cdr:x>0.6875</cdr:x>
      <cdr:y>0.52239</cdr:y>
    </cdr:from>
    <cdr:to>
      <cdr:x>0.94643</cdr:x>
      <cdr:y>0.65672</cdr:y>
    </cdr:to>
    <cdr:sp macro="" textlink="">
      <cdr:nvSpPr>
        <cdr:cNvPr id="12" name="TextovéPole 11"/>
        <cdr:cNvSpPr txBox="1"/>
      </cdr:nvSpPr>
      <cdr:spPr>
        <a:xfrm xmlns:a="http://schemas.openxmlformats.org/drawingml/2006/main">
          <a:off x="5544616" y="2520280"/>
          <a:ext cx="2088232" cy="64807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cs-CZ" sz="1800" dirty="0" smtClean="0"/>
            <a:t>JIŽNÍ, ZÁPADNÍ POLOKOULE</a:t>
          </a:r>
          <a:endParaRPr lang="cs-CZ" sz="1800" dirty="0"/>
        </a:p>
      </cdr:txBody>
    </cdr:sp>
  </cdr:relSizeAnchor>
  <cdr:relSizeAnchor xmlns:cdr="http://schemas.openxmlformats.org/drawingml/2006/chartDrawing">
    <cdr:from>
      <cdr:x>0.6875</cdr:x>
      <cdr:y>0.73134</cdr:y>
    </cdr:from>
    <cdr:to>
      <cdr:x>0.94643</cdr:x>
      <cdr:y>0.86567</cdr:y>
    </cdr:to>
    <cdr:sp macro="" textlink="">
      <cdr:nvSpPr>
        <cdr:cNvPr id="13" name="TextovéPole 12"/>
        <cdr:cNvSpPr txBox="1"/>
      </cdr:nvSpPr>
      <cdr:spPr>
        <a:xfrm xmlns:a="http://schemas.openxmlformats.org/drawingml/2006/main">
          <a:off x="5544616" y="3528392"/>
          <a:ext cx="2088232" cy="64807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cs-CZ" sz="1800" dirty="0" smtClean="0"/>
            <a:t>SEVERNÍ, ZÁPADNÍ POLOKOULE</a:t>
          </a:r>
          <a:endParaRPr lang="cs-CZ" sz="1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81C6F-2C04-470D-8CD7-BEFC27ECA32D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F8ED8-FA9D-4CC2-863F-B41504F7AA1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81029-26E2-434F-A874-656990CE6FCA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81029-26E2-434F-A874-656990CE6FCA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81029-26E2-434F-A874-656990CE6FCA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81029-26E2-434F-A874-656990CE6FCA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81029-26E2-434F-A874-656990CE6FCA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D030DD6-B0B4-44E7-9AF2-FE6B0C3FF369}" type="datetimeFigureOut">
              <a:rPr lang="cs-CZ" smtClean="0"/>
              <a:pPr/>
              <a:t>22.03.2020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2E11B5E-23F5-402A-A764-5490D9DFA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Prime_meridian.jp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Soubor:Prague_historical_meridian.jpg" TargetMode="External"/><Relationship Id="rId5" Type="http://schemas.openxmlformats.org/officeDocument/2006/relationships/hyperlink" Target="http://cs.wikipedia.org/wiki/Soubor:Earth-lighting-winter-solstice_CS.png" TargetMode="External"/><Relationship Id="rId4" Type="http://schemas.openxmlformats.org/officeDocument/2006/relationships/hyperlink" Target="http://office.microsoft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b/b2/Prague_historical_meridian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596" y="1196752"/>
            <a:ext cx="8305800" cy="5040560"/>
          </a:xfrm>
        </p:spPr>
        <p:txBody>
          <a:bodyPr>
            <a:noAutofit/>
          </a:bodyPr>
          <a:lstStyle/>
          <a:p>
            <a:pPr algn="l"/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Název školy: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Speciální základní škola, Louny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Poděbradova640, příspěvková organizace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/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Autor: Mgr. Erika Pospíšilová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Název materiálu: Člověk a příroda_ zeměpis_6.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VY__32_INOVACE_02_poledníky_rovnoběžky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Téma : Poledníky a rovnoběžky</a:t>
            </a:r>
            <a:b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</a:br>
            <a:r>
              <a:rPr lang="cs-CZ" sz="2800" dirty="0" smtClean="0">
                <a:solidFill>
                  <a:schemeClr val="tx1"/>
                </a:solidFill>
                <a:latin typeface="Century" pitchFamily="18" charset="0"/>
              </a:rPr>
              <a:t>Číslo projektu:  CZ.1.07/1.4.00/21.3407 </a:t>
            </a:r>
            <a:endParaRPr lang="cs-CZ" sz="2800" dirty="0">
              <a:latin typeface="Century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92696"/>
            <a:ext cx="5164626" cy="1061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2060"/>
                </a:solidFill>
              </a:rPr>
              <a:t>PRAVDA x LEŽ</a:t>
            </a:r>
            <a:endParaRPr lang="cs-CZ" dirty="0">
              <a:solidFill>
                <a:srgbClr val="002060"/>
              </a:solidFill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5122912" cy="423621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122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8630">
                <a:tc>
                  <a:txBody>
                    <a:bodyPr/>
                    <a:lstStyle/>
                    <a:p>
                      <a:r>
                        <a:rPr lang="cs-CZ" b="0" dirty="0" smtClean="0"/>
                        <a:t>Rovník</a:t>
                      </a:r>
                      <a:r>
                        <a:rPr lang="cs-CZ" b="0" baseline="0" dirty="0" smtClean="0"/>
                        <a:t> spojuje severní a jižní pól.</a:t>
                      </a:r>
                      <a:endParaRPr lang="cs-CZ" b="0" dirty="0"/>
                    </a:p>
                  </a:txBody>
                  <a:tcPr marL="182880" marR="18288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630">
                <a:tc>
                  <a:txBody>
                    <a:bodyPr/>
                    <a:lstStyle/>
                    <a:p>
                      <a:r>
                        <a:rPr lang="cs-CZ" b="0" dirty="0" smtClean="0"/>
                        <a:t>Rovník je nejdelší rovnoběžka.</a:t>
                      </a:r>
                      <a:endParaRPr lang="cs-CZ" b="0" dirty="0"/>
                    </a:p>
                  </a:txBody>
                  <a:tcPr marL="182880" marR="18288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6652">
                <a:tc>
                  <a:txBody>
                    <a:bodyPr/>
                    <a:lstStyle/>
                    <a:p>
                      <a:r>
                        <a:rPr lang="cs-CZ" b="0" dirty="0" smtClean="0"/>
                        <a:t>Rovník rozděluje Zemi na východní</a:t>
                      </a:r>
                      <a:r>
                        <a:rPr lang="cs-CZ" b="0" baseline="0" dirty="0" smtClean="0"/>
                        <a:t> a jižní polokouli.</a:t>
                      </a:r>
                      <a:endParaRPr lang="cs-CZ" b="0" dirty="0"/>
                    </a:p>
                  </a:txBody>
                  <a:tcPr marL="182880" marR="18288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630">
                <a:tc>
                  <a:txBody>
                    <a:bodyPr/>
                    <a:lstStyle/>
                    <a:p>
                      <a:r>
                        <a:rPr lang="cs-CZ" b="0" dirty="0" smtClean="0"/>
                        <a:t>Hlavní</a:t>
                      </a:r>
                      <a:r>
                        <a:rPr lang="cs-CZ" b="0" baseline="0" dirty="0" smtClean="0"/>
                        <a:t> poledník spojuje póly.</a:t>
                      </a:r>
                      <a:endParaRPr lang="cs-CZ" b="0" dirty="0"/>
                    </a:p>
                  </a:txBody>
                  <a:tcPr marL="182880" marR="18288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6652">
                <a:tc>
                  <a:txBody>
                    <a:bodyPr/>
                    <a:lstStyle/>
                    <a:p>
                      <a:r>
                        <a:rPr lang="cs-CZ" b="0" dirty="0" smtClean="0"/>
                        <a:t>Hlavní poledník rozděluje Zemi na západní a východní polokouli.</a:t>
                      </a:r>
                      <a:endParaRPr lang="cs-CZ" b="0" dirty="0"/>
                    </a:p>
                  </a:txBody>
                  <a:tcPr marL="182880" marR="18288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6652">
                <a:tc>
                  <a:txBody>
                    <a:bodyPr/>
                    <a:lstStyle/>
                    <a:p>
                      <a:r>
                        <a:rPr lang="cs-CZ" b="0" dirty="0" smtClean="0"/>
                        <a:t>Rovnoběžky  a poledníky</a:t>
                      </a:r>
                      <a:r>
                        <a:rPr lang="cs-CZ" b="0" baseline="0" dirty="0" smtClean="0"/>
                        <a:t> jsou čáry, které slouží k orientaci na mapách.</a:t>
                      </a:r>
                      <a:endParaRPr lang="cs-CZ" b="0" dirty="0"/>
                    </a:p>
                  </a:txBody>
                  <a:tcPr marL="182880" marR="18288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6652">
                <a:tc>
                  <a:txBody>
                    <a:bodyPr/>
                    <a:lstStyle/>
                    <a:p>
                      <a:r>
                        <a:rPr lang="cs-CZ" b="0" dirty="0" smtClean="0"/>
                        <a:t>Rovník</a:t>
                      </a:r>
                      <a:r>
                        <a:rPr lang="cs-CZ" b="0" baseline="0" dirty="0" smtClean="0"/>
                        <a:t> a hlavní poledník rozdělí Zemi na 5 částí.</a:t>
                      </a:r>
                      <a:endParaRPr lang="cs-CZ" b="0" dirty="0"/>
                    </a:p>
                  </a:txBody>
                  <a:tcPr marL="182880" marR="18288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5868144" y="1628800"/>
          <a:ext cx="1872208" cy="4104457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6351"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NE</a:t>
                      </a:r>
                      <a:endParaRPr lang="cs-CZ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351"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ANO</a:t>
                      </a:r>
                      <a:endParaRPr lang="cs-CZ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351"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NE</a:t>
                      </a:r>
                      <a:endParaRPr lang="cs-CZ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351"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ANO</a:t>
                      </a:r>
                      <a:endParaRPr lang="cs-CZ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351"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ANO</a:t>
                      </a:r>
                      <a:endParaRPr lang="cs-CZ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351"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ANO</a:t>
                      </a:r>
                      <a:endParaRPr lang="cs-CZ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6351"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NE</a:t>
                      </a:r>
                      <a:endParaRPr lang="cs-CZ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026" name="Picture 2" descr="C:\Documents and Settings\Erika Pospíšilová\Local Settings\Temporary Internet Files\Content.IE5\BNUYW2PH\MC90044045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636912"/>
            <a:ext cx="2808312" cy="261816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183880" cy="105156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2060"/>
                </a:solidFill>
              </a:rPr>
              <a:t>Použité zdroje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3960440"/>
          </a:xfrm>
        </p:spPr>
        <p:txBody>
          <a:bodyPr>
            <a:normAutofit fontScale="85000" lnSpcReduction="20000"/>
          </a:bodyPr>
          <a:lstStyle/>
          <a:p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1700" dirty="0" smtClean="0"/>
              <a:t>2/  </a:t>
            </a:r>
            <a:r>
              <a:rPr lang="cs-CZ" sz="1700" dirty="0" smtClean="0">
                <a:solidFill>
                  <a:srgbClr val="FF0000"/>
                </a:solidFill>
              </a:rPr>
              <a:t>Základní poledník v Greenwichi: </a:t>
            </a:r>
            <a:r>
              <a:rPr lang="cs-CZ" sz="1700" dirty="0" smtClean="0"/>
              <a:t>Dostupný pod licencí </a:t>
            </a:r>
            <a:r>
              <a:rPr lang="cs-CZ" sz="1700" dirty="0" err="1" smtClean="0"/>
              <a:t>Creative</a:t>
            </a:r>
            <a:r>
              <a:rPr lang="cs-CZ" sz="1700" dirty="0" smtClean="0"/>
              <a:t> </a:t>
            </a:r>
            <a:r>
              <a:rPr lang="cs-CZ" sz="1700" dirty="0" err="1" smtClean="0"/>
              <a:t>Commons</a:t>
            </a:r>
            <a:r>
              <a:rPr lang="cs-CZ" sz="1700" dirty="0" smtClean="0"/>
              <a:t> na WWW</a:t>
            </a:r>
            <a:r>
              <a:rPr lang="cs-CZ" sz="1700" dirty="0" smtClean="0">
                <a:solidFill>
                  <a:srgbClr val="FF0000"/>
                </a:solidFill>
              </a:rPr>
              <a:t>:</a:t>
            </a:r>
            <a:r>
              <a:rPr lang="cs-CZ" sz="1700" dirty="0" smtClean="0"/>
              <a:t>autor  </a:t>
            </a:r>
            <a:r>
              <a:rPr lang="cs-CZ" sz="1700" dirty="0" err="1" smtClean="0"/>
              <a:t>Ævar</a:t>
            </a:r>
            <a:r>
              <a:rPr lang="cs-CZ" sz="1700" dirty="0" smtClean="0"/>
              <a:t> </a:t>
            </a:r>
            <a:r>
              <a:rPr lang="cs-CZ" sz="1700" dirty="0" err="1" smtClean="0"/>
              <a:t>Arnfjörð</a:t>
            </a:r>
            <a:r>
              <a:rPr lang="cs-CZ" sz="1700" dirty="0" smtClean="0"/>
              <a:t> </a:t>
            </a:r>
            <a:r>
              <a:rPr lang="cs-CZ" sz="1700" dirty="0" err="1" smtClean="0"/>
              <a:t>Bjarmason</a:t>
            </a:r>
            <a:endParaRPr lang="cs-CZ" sz="1700" dirty="0" smtClean="0"/>
          </a:p>
          <a:p>
            <a:pPr>
              <a:buNone/>
            </a:pPr>
            <a:r>
              <a:rPr lang="cs-CZ" sz="1700" dirty="0" smtClean="0">
                <a:hlinkClick r:id="rId3"/>
              </a:rPr>
              <a:t>http://cs.wikipedia.org/wiki/Soubor:Prime_meridian.jpg</a:t>
            </a:r>
            <a:endParaRPr lang="cs-CZ" sz="1700" dirty="0" smtClean="0"/>
          </a:p>
          <a:p>
            <a:pPr>
              <a:buNone/>
            </a:pPr>
            <a:r>
              <a:rPr lang="cs-CZ" sz="1700" dirty="0" smtClean="0"/>
              <a:t>3/ </a:t>
            </a:r>
            <a:r>
              <a:rPr lang="cs-CZ" sz="1700" dirty="0" err="1" smtClean="0">
                <a:solidFill>
                  <a:srgbClr val="FF0000"/>
                </a:solidFill>
              </a:rPr>
              <a:t>čertík</a:t>
            </a:r>
            <a:r>
              <a:rPr lang="cs-CZ" sz="1700" dirty="0" smtClean="0">
                <a:solidFill>
                  <a:srgbClr val="FF0000"/>
                </a:solidFill>
              </a:rPr>
              <a:t> a </a:t>
            </a:r>
            <a:r>
              <a:rPr lang="cs-CZ" sz="1700" dirty="0" err="1" smtClean="0">
                <a:solidFill>
                  <a:srgbClr val="FF0000"/>
                </a:solidFill>
              </a:rPr>
              <a:t>smajlík</a:t>
            </a:r>
            <a:r>
              <a:rPr lang="cs-CZ" sz="1700" dirty="0" smtClean="0">
                <a:solidFill>
                  <a:srgbClr val="FF0000"/>
                </a:solidFill>
              </a:rPr>
              <a:t> </a:t>
            </a:r>
            <a:r>
              <a:rPr lang="cs-CZ" sz="1700" dirty="0" smtClean="0"/>
              <a:t>dostupné z www: </a:t>
            </a:r>
            <a:r>
              <a:rPr lang="cs-CZ" sz="1700" dirty="0" err="1" smtClean="0"/>
              <a:t>clipart</a:t>
            </a:r>
            <a:endParaRPr lang="cs-CZ" sz="1700" dirty="0" smtClean="0"/>
          </a:p>
          <a:p>
            <a:pPr>
              <a:buNone/>
            </a:pPr>
            <a:r>
              <a:rPr lang="cs-CZ" sz="1900" dirty="0" smtClean="0">
                <a:hlinkClick r:id="rId4"/>
              </a:rPr>
              <a:t>http://office.</a:t>
            </a:r>
            <a:r>
              <a:rPr lang="cs-CZ" sz="1900" dirty="0" err="1" smtClean="0">
                <a:hlinkClick r:id="rId4"/>
              </a:rPr>
              <a:t>microsoft.com</a:t>
            </a:r>
            <a:endParaRPr lang="cs-CZ" sz="1900" dirty="0" smtClean="0"/>
          </a:p>
          <a:p>
            <a:pPr>
              <a:buNone/>
            </a:pPr>
            <a:r>
              <a:rPr lang="cs-CZ" sz="1700" dirty="0" smtClean="0"/>
              <a:t>4/</a:t>
            </a:r>
            <a:r>
              <a:rPr lang="cs-CZ" sz="1700" dirty="0" smtClean="0">
                <a:solidFill>
                  <a:srgbClr val="FF0000"/>
                </a:solidFill>
              </a:rPr>
              <a:t>Rovník na globusu: </a:t>
            </a:r>
            <a:r>
              <a:rPr lang="cs-CZ" sz="1700" dirty="0" smtClean="0"/>
              <a:t>Dostupný pod licencí </a:t>
            </a:r>
            <a:r>
              <a:rPr lang="cs-CZ" sz="1700" dirty="0" err="1" smtClean="0"/>
              <a:t>Creative</a:t>
            </a:r>
            <a:r>
              <a:rPr lang="cs-CZ" sz="1700" dirty="0" smtClean="0"/>
              <a:t> </a:t>
            </a:r>
            <a:r>
              <a:rPr lang="cs-CZ" sz="1700" dirty="0" err="1" smtClean="0"/>
              <a:t>Commons</a:t>
            </a:r>
            <a:r>
              <a:rPr lang="cs-CZ" sz="1700" dirty="0" smtClean="0"/>
              <a:t> na WWW:</a:t>
            </a:r>
          </a:p>
          <a:p>
            <a:pPr>
              <a:buNone/>
            </a:pPr>
            <a:r>
              <a:rPr lang="cs-CZ" sz="1700" dirty="0" smtClean="0"/>
              <a:t> autor: </a:t>
            </a:r>
            <a:r>
              <a:rPr lang="cs-CZ" sz="1700" dirty="0" err="1" smtClean="0"/>
              <a:t>Kriplozoik</a:t>
            </a:r>
            <a:endParaRPr lang="cs-CZ" sz="1700" dirty="0" smtClean="0"/>
          </a:p>
          <a:p>
            <a:pPr>
              <a:buNone/>
            </a:pPr>
            <a:r>
              <a:rPr lang="cs-CZ" sz="1700" dirty="0" smtClean="0">
                <a:hlinkClick r:id="rId5"/>
              </a:rPr>
              <a:t>http://cs.wikipedia.org/wiki/Soubor:Earth-lighting-winter-solstice_CS.png</a:t>
            </a:r>
            <a:endParaRPr lang="cs-CZ" sz="1700" dirty="0" smtClean="0"/>
          </a:p>
          <a:p>
            <a:pPr>
              <a:buNone/>
            </a:pPr>
            <a:r>
              <a:rPr lang="cs-CZ" sz="1700" dirty="0" smtClean="0"/>
              <a:t>5/ ostatní obrázky vlastní tvorba</a:t>
            </a:r>
          </a:p>
          <a:p>
            <a:pPr>
              <a:buNone/>
            </a:pPr>
            <a:endParaRPr lang="cs-CZ" sz="1700" dirty="0" smtClean="0"/>
          </a:p>
          <a:p>
            <a:pPr>
              <a:buNone/>
            </a:pPr>
            <a:r>
              <a:rPr lang="cs-CZ" sz="1600" dirty="0" smtClean="0"/>
              <a:t>6/ KORTUS, František; TEPLÝ, František. </a:t>
            </a:r>
            <a:r>
              <a:rPr lang="cs-CZ" sz="1600" i="1" dirty="0" smtClean="0"/>
              <a:t>Zeměpis </a:t>
            </a:r>
            <a:r>
              <a:rPr lang="cs-CZ" sz="1600" i="1" smtClean="0"/>
              <a:t>- Svět</a:t>
            </a:r>
            <a:r>
              <a:rPr lang="cs-CZ" sz="1600" dirty="0" smtClean="0"/>
              <a:t>. Praha: PARTA, s.r.o., 2008, ISBN 978-80-7320-130-2. </a:t>
            </a:r>
            <a:endParaRPr lang="cs-CZ" sz="17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Citováno dne: [2012-08-25]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1268760"/>
            <a:ext cx="882047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 smtClean="0"/>
              <a:t>1/  </a:t>
            </a:r>
            <a:r>
              <a:rPr lang="cs-CZ" sz="1600" dirty="0" smtClean="0">
                <a:solidFill>
                  <a:srgbClr val="FF0000"/>
                </a:solidFill>
              </a:rPr>
              <a:t>Pařížský poledník na Staroměstském nám. </a:t>
            </a:r>
            <a:r>
              <a:rPr lang="cs-CZ" sz="1600" dirty="0" smtClean="0"/>
              <a:t>Dostupný pod licencí </a:t>
            </a:r>
            <a:r>
              <a:rPr lang="cs-CZ" sz="1600" dirty="0" err="1" smtClean="0"/>
              <a:t>Creative</a:t>
            </a:r>
            <a:r>
              <a:rPr lang="cs-CZ" sz="1600" dirty="0" smtClean="0"/>
              <a:t> </a:t>
            </a:r>
            <a:r>
              <a:rPr lang="cs-CZ" sz="1600" dirty="0" err="1" smtClean="0"/>
              <a:t>Commons</a:t>
            </a:r>
            <a:r>
              <a:rPr lang="cs-CZ" sz="1600" dirty="0" smtClean="0"/>
              <a:t> na WWW:autor </a:t>
            </a:r>
            <a:r>
              <a:rPr lang="cs-CZ" sz="1600" dirty="0" err="1" smtClean="0"/>
              <a:t>Ludek</a:t>
            </a:r>
            <a:r>
              <a:rPr lang="cs-CZ" sz="1600" dirty="0" smtClean="0"/>
              <a:t>    </a:t>
            </a:r>
          </a:p>
          <a:p>
            <a:r>
              <a:rPr lang="cs-CZ" sz="1600" dirty="0" smtClean="0">
                <a:hlinkClick r:id="rId6"/>
              </a:rPr>
              <a:t>http://cs.wikipedia.org/wiki/Soubor:Prague_historical_meridian.jpg</a:t>
            </a:r>
            <a:endParaRPr lang="cs-CZ" sz="1600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      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83880" cy="1051560"/>
          </a:xfrm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ANOTACE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67544" y="1412776"/>
            <a:ext cx="8136904" cy="4752528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274320" indent="-274320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</a:pPr>
            <a:r>
              <a:rPr lang="cs-CZ" sz="2600" dirty="0" smtClean="0"/>
              <a:t>Prezentace je určena pro žáky 6. ročníku praktické ZŠ, k výuce zeměpisu, možno k opakování v 9. ročníku</a:t>
            </a: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Prezentace na interaktivní tabuli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Prezentace je určena pro získání a upevnění informací o </a:t>
            </a:r>
            <a:r>
              <a:rPr lang="cs-CZ" sz="2600" dirty="0" smtClean="0"/>
              <a:t>naší Zemi, orientace na mapě pomocí smyšlených čar rovnoběžek a poledníků, rozdělení světa pomocí rovníku a hlavního poledníku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je určena pro společnou práci s učitelem; pracovní list str.10 PRAVDA X LEŽ je určen k samostatné práci, řešení je</a:t>
            </a: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 IT po vyřešení úkolu</a:t>
            </a: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Pomůcky: interaktivní pero, fixy na interaktivní tabuli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Inovace: interaktivní způsob učení, interaktivní procvičování nového učiva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Metodický pokyn: pozorně čti, odpověz na otázky, přiřaď  správné odpovědi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648072"/>
          </a:xfrm>
        </p:spPr>
        <p:txBody>
          <a:bodyPr/>
          <a:lstStyle/>
          <a:p>
            <a:r>
              <a:rPr lang="cs-CZ" b="1" i="1" dirty="0" smtClean="0">
                <a:solidFill>
                  <a:srgbClr val="002060"/>
                </a:solidFill>
              </a:rPr>
              <a:t>Rovnoběžky a poledníky</a:t>
            </a:r>
            <a:endParaRPr lang="cs-CZ" b="1" i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92514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Jsou to smyšlené čáry, které nám slouží k orientaci na mapě a globusu</a:t>
            </a:r>
          </a:p>
          <a:p>
            <a:r>
              <a:rPr lang="cs-CZ" sz="2400" dirty="0" smtClean="0"/>
              <a:t>Ve skutečnosti neexistují  /pouze značky, kudy procházejí/           </a:t>
            </a:r>
          </a:p>
          <a:p>
            <a:r>
              <a:rPr lang="cs-CZ" sz="1400" dirty="0" smtClean="0"/>
              <a:t>1/</a:t>
            </a:r>
            <a:r>
              <a:rPr lang="cs-CZ" sz="1400" dirty="0" smtClean="0">
                <a:solidFill>
                  <a:srgbClr val="FF0000"/>
                </a:solidFill>
              </a:rPr>
              <a:t>Pařížský poledník na Staroměstském nám</a:t>
            </a:r>
            <a:r>
              <a:rPr lang="cs-CZ" sz="1600" dirty="0" smtClean="0">
                <a:solidFill>
                  <a:srgbClr val="FF0000"/>
                </a:solidFill>
              </a:rPr>
              <a:t>.  </a:t>
            </a:r>
            <a:r>
              <a:rPr lang="cs-CZ" sz="1400" dirty="0" smtClean="0"/>
              <a:t>2/  </a:t>
            </a:r>
            <a:r>
              <a:rPr lang="cs-CZ" sz="1400" dirty="0" smtClean="0">
                <a:solidFill>
                  <a:srgbClr val="FF0000"/>
                </a:solidFill>
              </a:rPr>
              <a:t>Základní poledník v Greenwichi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   </a:t>
            </a:r>
          </a:p>
          <a:p>
            <a:pPr algn="ctr">
              <a:buNone/>
            </a:pPr>
            <a:endParaRPr lang="cs-CZ" sz="2400" dirty="0"/>
          </a:p>
        </p:txBody>
      </p:sp>
      <p:pic>
        <p:nvPicPr>
          <p:cNvPr id="5" name="Obrázek 4" descr="Prime_meridi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3284984"/>
            <a:ext cx="2304256" cy="3072341"/>
          </a:xfrm>
          <a:prstGeom prst="rect">
            <a:avLst/>
          </a:prstGeom>
        </p:spPr>
      </p:pic>
      <p:pic>
        <p:nvPicPr>
          <p:cNvPr id="16386" name="Picture 2" descr="Soubor:Prague historical meridia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3284984"/>
            <a:ext cx="2304256" cy="307234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200223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Máme u nás v Čechách také někde takovou značku procházejícího poledníku?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16" name="Zástupný symbol pro obsah 15"/>
          <p:cNvSpPr>
            <a:spLocks noGrp="1"/>
          </p:cNvSpPr>
          <p:nvPr>
            <p:ph idx="1"/>
          </p:nvPr>
        </p:nvSpPr>
        <p:spPr>
          <a:xfrm rot="21196597">
            <a:off x="1024582" y="2578351"/>
            <a:ext cx="2825102" cy="2301130"/>
          </a:xfrm>
          <a:prstGeom prst="wedgeEllipseCallout">
            <a:avLst>
              <a:gd name="adj1" fmla="val 64636"/>
              <a:gd name="adj2" fmla="val 956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>
              <a:buNone/>
            </a:pPr>
            <a:r>
              <a:rPr lang="cs-CZ" sz="4800" dirty="0" smtClean="0"/>
              <a:t>   ANO</a:t>
            </a:r>
            <a:endParaRPr lang="cs-CZ" sz="48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187624" y="5877272"/>
            <a:ext cx="266429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Staroměstské náměstí</a:t>
            </a:r>
            <a:endParaRPr lang="cs-CZ" dirty="0"/>
          </a:p>
        </p:txBody>
      </p:sp>
      <p:sp>
        <p:nvSpPr>
          <p:cNvPr id="15" name="Oválný popisek 14"/>
          <p:cNvSpPr/>
          <p:nvPr/>
        </p:nvSpPr>
        <p:spPr>
          <a:xfrm rot="21196597">
            <a:off x="5323971" y="2582935"/>
            <a:ext cx="2882428" cy="1944216"/>
          </a:xfrm>
          <a:prstGeom prst="wedgeEllipseCallout">
            <a:avLst>
              <a:gd name="adj1" fmla="val -75631"/>
              <a:gd name="adj2" fmla="val 972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 smtClean="0"/>
              <a:t>NE</a:t>
            </a:r>
            <a:endParaRPr lang="cs-CZ" sz="5400" dirty="0"/>
          </a:p>
        </p:txBody>
      </p:sp>
      <p:pic>
        <p:nvPicPr>
          <p:cNvPr id="11" name="Obrázek 10" descr="90px-Prague_historical_meridi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3717032"/>
            <a:ext cx="1782048" cy="1800000"/>
          </a:xfrm>
          <a:prstGeom prst="rect">
            <a:avLst/>
          </a:prstGeom>
        </p:spPr>
      </p:pic>
      <p:pic>
        <p:nvPicPr>
          <p:cNvPr id="1026" name="Picture 2" descr="C:\Documents and Settings\Erika Pospíšilová\Local Settings\Temporary Internet Files\Content.IE5\IIPQ6DT8\MC90034912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077072"/>
            <a:ext cx="1657811" cy="15066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 build="p" animBg="1"/>
      <p:bldP spid="12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736" y="260648"/>
            <a:ext cx="3898776" cy="1138138"/>
          </a:xfrm>
        </p:spPr>
        <p:txBody>
          <a:bodyPr/>
          <a:lstStyle/>
          <a:p>
            <a:r>
              <a:rPr lang="cs-CZ" b="1" i="1" dirty="0" smtClean="0">
                <a:solidFill>
                  <a:schemeClr val="tx2">
                    <a:lumMod val="50000"/>
                  </a:schemeClr>
                </a:solidFill>
              </a:rPr>
              <a:t>Poledníky</a:t>
            </a:r>
            <a:endParaRPr lang="cs-CZ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4690864" cy="44210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Jsou to myšlené čáry</a:t>
            </a:r>
          </a:p>
          <a:p>
            <a:r>
              <a:rPr lang="cs-CZ" dirty="0" smtClean="0"/>
              <a:t>Jsou všechny </a:t>
            </a:r>
            <a:r>
              <a:rPr lang="cs-CZ" dirty="0" smtClean="0">
                <a:solidFill>
                  <a:srgbClr val="FF0000"/>
                </a:solidFill>
              </a:rPr>
              <a:t>stejně dlouhé.</a:t>
            </a:r>
          </a:p>
          <a:p>
            <a:r>
              <a:rPr lang="cs-CZ" dirty="0" smtClean="0"/>
              <a:t>Poledníky jsou polokružnice, které spojují severní a jižní pól.</a:t>
            </a:r>
          </a:p>
          <a:p>
            <a:r>
              <a:rPr lang="cs-CZ" dirty="0" smtClean="0"/>
              <a:t> Poledníků je 360.</a:t>
            </a:r>
          </a:p>
          <a:p>
            <a:r>
              <a:rPr lang="cs-CZ" dirty="0" smtClean="0"/>
              <a:t> Hlavní poledník je </a:t>
            </a:r>
            <a:r>
              <a:rPr lang="cs-CZ" dirty="0" smtClean="0">
                <a:solidFill>
                  <a:srgbClr val="FF0000"/>
                </a:solidFill>
              </a:rPr>
              <a:t>nultý poledník.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5148064" y="1916832"/>
            <a:ext cx="3600400" cy="34563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ovací čára 8"/>
          <p:cNvCxnSpPr>
            <a:stCxn id="5" idx="0"/>
            <a:endCxn id="5" idx="0"/>
          </p:cNvCxnSpPr>
          <p:nvPr/>
        </p:nvCxnSpPr>
        <p:spPr>
          <a:xfrm>
            <a:off x="6948264" y="191683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>
            <a:stCxn id="5" idx="0"/>
            <a:endCxn id="5" idx="4"/>
          </p:cNvCxnSpPr>
          <p:nvPr/>
        </p:nvCxnSpPr>
        <p:spPr>
          <a:xfrm>
            <a:off x="6948264" y="1916832"/>
            <a:ext cx="0" cy="3456384"/>
          </a:xfrm>
          <a:prstGeom prst="straightConnector1">
            <a:avLst/>
          </a:prstGeom>
          <a:ln w="349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evá složená závorka 13"/>
          <p:cNvSpPr/>
          <p:nvPr/>
        </p:nvSpPr>
        <p:spPr>
          <a:xfrm rot="16200000">
            <a:off x="6120523" y="4967026"/>
            <a:ext cx="360040" cy="12722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Levá složená závorka 14"/>
          <p:cNvSpPr/>
          <p:nvPr/>
        </p:nvSpPr>
        <p:spPr>
          <a:xfrm rot="16200000">
            <a:off x="7404384" y="4989104"/>
            <a:ext cx="360040" cy="12722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5724128" y="60212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180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452320" y="602128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180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660232" y="328498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0000"/>
                </a:solidFill>
              </a:rPr>
              <a:t> 0</a:t>
            </a:r>
            <a:r>
              <a:rPr lang="cs-CZ" sz="2400" dirty="0" smtClean="0">
                <a:solidFill>
                  <a:srgbClr val="FF0000"/>
                </a:solidFill>
                <a:latin typeface="Courier New"/>
                <a:cs typeface="Courier New"/>
              </a:rPr>
              <a:t>º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22" name="Měsíc 21"/>
          <p:cNvSpPr/>
          <p:nvPr/>
        </p:nvSpPr>
        <p:spPr>
          <a:xfrm rot="10800000">
            <a:off x="7020272" y="1916832"/>
            <a:ext cx="792088" cy="3384376"/>
          </a:xfrm>
          <a:prstGeom prst="moon">
            <a:avLst>
              <a:gd name="adj" fmla="val 52276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Měsíc 23"/>
          <p:cNvSpPr/>
          <p:nvPr/>
        </p:nvSpPr>
        <p:spPr>
          <a:xfrm>
            <a:off x="6156176" y="1916832"/>
            <a:ext cx="792088" cy="3456384"/>
          </a:xfrm>
          <a:prstGeom prst="moon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Měsíc 24"/>
          <p:cNvSpPr/>
          <p:nvPr/>
        </p:nvSpPr>
        <p:spPr>
          <a:xfrm>
            <a:off x="5364088" y="1988840"/>
            <a:ext cx="1512168" cy="3384376"/>
          </a:xfrm>
          <a:prstGeom prst="moon">
            <a:avLst>
              <a:gd name="adj" fmla="val 27471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Měsíc 25"/>
          <p:cNvSpPr/>
          <p:nvPr/>
        </p:nvSpPr>
        <p:spPr>
          <a:xfrm rot="10800000">
            <a:off x="6876256" y="1916832"/>
            <a:ext cx="1728192" cy="3456384"/>
          </a:xfrm>
          <a:prstGeom prst="moon">
            <a:avLst>
              <a:gd name="adj" fmla="val 22257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  <p:bldP spid="15" grpId="0" animBg="1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5736" y="260648"/>
            <a:ext cx="3898776" cy="1138138"/>
          </a:xfrm>
        </p:spPr>
        <p:txBody>
          <a:bodyPr/>
          <a:lstStyle/>
          <a:p>
            <a:r>
              <a:rPr lang="cs-CZ" b="1" i="1" dirty="0" smtClean="0">
                <a:solidFill>
                  <a:srgbClr val="FF0000"/>
                </a:solidFill>
              </a:rPr>
              <a:t>Rovnoběžky</a:t>
            </a:r>
            <a:endParaRPr lang="cs-CZ" b="1" i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4690864" cy="442108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Jsou to smyšlené čáry</a:t>
            </a:r>
          </a:p>
          <a:p>
            <a:r>
              <a:rPr lang="cs-CZ" sz="2400" dirty="0" smtClean="0"/>
              <a:t>Jsou různě dlouhé.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Nejdelší je rovník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1400" dirty="0" smtClean="0"/>
              <a:t>                                              Obr.č.4</a:t>
            </a:r>
          </a:p>
          <a:p>
            <a:pPr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9" name="Přímá spojovací čára 8"/>
          <p:cNvCxnSpPr>
            <a:endCxn id="5" idx="0"/>
          </p:cNvCxnSpPr>
          <p:nvPr/>
        </p:nvCxnSpPr>
        <p:spPr>
          <a:xfrm>
            <a:off x="8676456" y="364502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6660232" y="328498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0000"/>
                </a:solidFill>
              </a:rPr>
              <a:t> </a:t>
            </a:r>
            <a:endParaRPr lang="cs-CZ" sz="2400" dirty="0">
              <a:solidFill>
                <a:srgbClr val="FF0000"/>
              </a:solidFill>
            </a:endParaRPr>
          </a:p>
        </p:txBody>
      </p:sp>
      <p:pic>
        <p:nvPicPr>
          <p:cNvPr id="20" name="Obrázek 19" descr="800px-Earth-lighting-winter-solstice_C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2723878"/>
            <a:ext cx="4914896" cy="3225401"/>
          </a:xfrm>
          <a:prstGeom prst="rect">
            <a:avLst/>
          </a:prstGeom>
        </p:spPr>
      </p:pic>
      <p:sp>
        <p:nvSpPr>
          <p:cNvPr id="21" name="TextovéPole 20"/>
          <p:cNvSpPr txBox="1"/>
          <p:nvPr/>
        </p:nvSpPr>
        <p:spPr>
          <a:xfrm>
            <a:off x="7596336" y="4437112"/>
            <a:ext cx="129614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ROVNÍK</a:t>
            </a:r>
            <a:endParaRPr lang="cs-CZ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FF0000"/>
                </a:solidFill>
              </a:rPr>
              <a:t>ROVNÍK  A </a:t>
            </a:r>
            <a:r>
              <a:rPr lang="cs-CZ" b="1" i="1" dirty="0" smtClean="0">
                <a:solidFill>
                  <a:srgbClr val="002060"/>
                </a:solidFill>
              </a:rPr>
              <a:t>HLAVNÍ POLEDNÍK</a:t>
            </a:r>
            <a:endParaRPr lang="cs-CZ" b="1" i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cs-CZ" sz="1800" dirty="0" smtClean="0"/>
              <a:t>          </a:t>
            </a:r>
          </a:p>
          <a:p>
            <a:pPr algn="just">
              <a:buNone/>
            </a:pPr>
            <a:r>
              <a:rPr lang="cs-CZ" sz="1800" b="1" dirty="0">
                <a:solidFill>
                  <a:srgbClr val="FF0000"/>
                </a:solidFill>
              </a:rPr>
              <a:t> </a:t>
            </a:r>
            <a:r>
              <a:rPr lang="cs-CZ" sz="1800" b="1" dirty="0" smtClean="0">
                <a:solidFill>
                  <a:srgbClr val="FF0000"/>
                </a:solidFill>
              </a:rPr>
              <a:t>                 </a:t>
            </a:r>
            <a:r>
              <a:rPr lang="cs-CZ" sz="2400" b="1" dirty="0" smtClean="0">
                <a:solidFill>
                  <a:srgbClr val="FF0000"/>
                </a:solidFill>
              </a:rPr>
              <a:t>ROVNÍK</a:t>
            </a:r>
          </a:p>
          <a:p>
            <a:pPr algn="just">
              <a:buFont typeface="Wingdings" pitchFamily="2" charset="2"/>
              <a:buChar char="ü"/>
            </a:pPr>
            <a:r>
              <a:rPr lang="cs-CZ" sz="1800" dirty="0" smtClean="0"/>
              <a:t>NEJDELŠÍ ROVNOBĚŽKA</a:t>
            </a:r>
          </a:p>
          <a:p>
            <a:pPr algn="just">
              <a:buFont typeface="Wingdings" pitchFamily="2" charset="2"/>
              <a:buChar char="ü"/>
            </a:pPr>
            <a:r>
              <a:rPr lang="cs-CZ" sz="1800" dirty="0" smtClean="0"/>
              <a:t>ROZDĚLUJE ZEMI NA SEVERNÍ </a:t>
            </a:r>
          </a:p>
          <a:p>
            <a:pPr algn="just">
              <a:buNone/>
            </a:pPr>
            <a:r>
              <a:rPr lang="cs-CZ" sz="1800" dirty="0" smtClean="0"/>
              <a:t>        A JIŽNÍ POLOKOULI</a:t>
            </a:r>
          </a:p>
          <a:p>
            <a:pPr algn="just">
              <a:buNone/>
            </a:pPr>
            <a:endParaRPr lang="cs-CZ" sz="1800" dirty="0"/>
          </a:p>
          <a:p>
            <a:pPr>
              <a:buNone/>
            </a:pPr>
            <a:r>
              <a:rPr lang="cs-CZ" sz="1800" b="1" dirty="0" smtClean="0">
                <a:solidFill>
                  <a:schemeClr val="tx2">
                    <a:lumMod val="50000"/>
                  </a:schemeClr>
                </a:solidFill>
              </a:rPr>
              <a:t>         </a:t>
            </a:r>
          </a:p>
          <a:p>
            <a:pPr>
              <a:buNone/>
            </a:pPr>
            <a:endParaRPr lang="cs-CZ" sz="1800" b="1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cs-CZ" sz="1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cs-CZ" sz="1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sz="1800" b="1" dirty="0" smtClean="0">
                <a:solidFill>
                  <a:schemeClr val="tx2">
                    <a:lumMod val="50000"/>
                  </a:schemeClr>
                </a:solidFill>
              </a:rPr>
              <a:t>         </a:t>
            </a:r>
            <a:r>
              <a:rPr lang="cs-CZ" sz="2400" b="1" dirty="0" smtClean="0">
                <a:solidFill>
                  <a:schemeClr val="tx2">
                    <a:lumMod val="50000"/>
                  </a:schemeClr>
                </a:solidFill>
              </a:rPr>
              <a:t>HLAVNÍ POLEDNÍK</a:t>
            </a:r>
          </a:p>
          <a:p>
            <a:pPr>
              <a:buFont typeface="Wingdings" pitchFamily="2" charset="2"/>
              <a:buChar char="ü"/>
            </a:pPr>
            <a:r>
              <a:rPr lang="cs-CZ" sz="1800" dirty="0" smtClean="0"/>
              <a:t>POLEDNÍKY SPOJUJÍ SEVERNÍ A </a:t>
            </a:r>
          </a:p>
          <a:p>
            <a:pPr>
              <a:buNone/>
            </a:pPr>
            <a:r>
              <a:rPr lang="cs-CZ" sz="1800" dirty="0" smtClean="0"/>
              <a:t>        JIŽNÍ PÓL</a:t>
            </a:r>
          </a:p>
          <a:p>
            <a:pPr algn="just">
              <a:buFont typeface="Wingdings" pitchFamily="2" charset="2"/>
              <a:buChar char="ü"/>
            </a:pPr>
            <a:r>
              <a:rPr lang="cs-CZ" sz="1800" dirty="0" smtClean="0"/>
              <a:t>ROZDĚLUJE ZEMI NA ZÁPADNÍ A </a:t>
            </a:r>
          </a:p>
          <a:p>
            <a:pPr algn="just">
              <a:buNone/>
            </a:pPr>
            <a:r>
              <a:rPr lang="cs-CZ" sz="1800" dirty="0" smtClean="0"/>
              <a:t>        VÝCHODNÍ POLOKOULI</a:t>
            </a:r>
            <a:endParaRPr lang="cs-CZ" sz="1800" dirty="0"/>
          </a:p>
        </p:txBody>
      </p:sp>
      <p:sp>
        <p:nvSpPr>
          <p:cNvPr id="4" name="Elipsa 3"/>
          <p:cNvSpPr/>
          <p:nvPr/>
        </p:nvSpPr>
        <p:spPr>
          <a:xfrm>
            <a:off x="4716016" y="1700808"/>
            <a:ext cx="3960440" cy="36004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ovací čára 10"/>
          <p:cNvCxnSpPr>
            <a:stCxn id="4" idx="0"/>
            <a:endCxn id="4" idx="0"/>
          </p:cNvCxnSpPr>
          <p:nvPr/>
        </p:nvCxnSpPr>
        <p:spPr>
          <a:xfrm>
            <a:off x="6696236" y="170080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/>
          <p:nvPr/>
        </p:nvCxnSpPr>
        <p:spPr>
          <a:xfrm>
            <a:off x="4788024" y="3645024"/>
            <a:ext cx="3888432" cy="0"/>
          </a:xfrm>
          <a:prstGeom prst="straightConnector1">
            <a:avLst/>
          </a:prstGeom>
          <a:ln w="31750">
            <a:solidFill>
              <a:srgbClr val="FF0000"/>
            </a:solidFill>
            <a:headEnd w="med" len="lg"/>
            <a:tailEnd type="arrow" w="med" len="lg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21299999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šipka 36"/>
          <p:cNvCxnSpPr>
            <a:stCxn id="4" idx="0"/>
            <a:endCxn id="4" idx="4"/>
          </p:cNvCxnSpPr>
          <p:nvPr/>
        </p:nvCxnSpPr>
        <p:spPr>
          <a:xfrm>
            <a:off x="6696236" y="1700808"/>
            <a:ext cx="0" cy="3600400"/>
          </a:xfrm>
          <a:prstGeom prst="straightConnector1">
            <a:avLst/>
          </a:prstGeom>
          <a:ln w="25400">
            <a:tailEnd type="arrow"/>
          </a:ln>
          <a:effectLst>
            <a:outerShdw blurRad="50800" dist="38100" dir="18900000" algn="bl" rotWithShape="0">
              <a:schemeClr val="tx2">
                <a:lumMod val="7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183880" cy="1051560"/>
          </a:xfrm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         ROZDĚLENÍ ZEMĚ</a:t>
            </a:r>
            <a:endParaRPr lang="cs-CZ" dirty="0">
              <a:solidFill>
                <a:srgbClr val="002060"/>
              </a:solidFill>
            </a:endParaRPr>
          </a:p>
        </p:txBody>
      </p:sp>
      <p:graphicFrame>
        <p:nvGraphicFramePr>
          <p:cNvPr id="12" name="Zástupný symbol pro obsah 11"/>
          <p:cNvGraphicFramePr>
            <a:graphicFrameLocks noGrp="1"/>
          </p:cNvGraphicFramePr>
          <p:nvPr>
            <p:ph idx="1"/>
          </p:nvPr>
        </p:nvGraphicFramePr>
        <p:xfrm>
          <a:off x="0" y="1340768"/>
          <a:ext cx="88924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Sub>
          <a:bldChart bld="category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cs-CZ" b="1" i="1" dirty="0" smtClean="0">
                <a:solidFill>
                  <a:srgbClr val="C00000"/>
                </a:solidFill>
              </a:rPr>
              <a:t>Kde jsme my?</a:t>
            </a:r>
            <a:br>
              <a:rPr lang="cs-CZ" b="1" i="1" dirty="0" smtClean="0">
                <a:solidFill>
                  <a:srgbClr val="C00000"/>
                </a:solidFill>
              </a:rPr>
            </a:br>
            <a:r>
              <a:rPr lang="cs-CZ" b="1" i="1" dirty="0" smtClean="0">
                <a:solidFill>
                  <a:srgbClr val="C00000"/>
                </a:solidFill>
              </a:rPr>
              <a:t>Evropa -  Česká republika</a:t>
            </a:r>
            <a:endParaRPr lang="cs-CZ" b="1" i="1" dirty="0">
              <a:solidFill>
                <a:srgbClr val="C00000"/>
              </a:solidFill>
            </a:endParaRPr>
          </a:p>
        </p:txBody>
      </p:sp>
      <p:graphicFrame>
        <p:nvGraphicFramePr>
          <p:cNvPr id="12" name="Zástupný symbol pro obsah 11"/>
          <p:cNvGraphicFramePr>
            <a:graphicFrameLocks noGrp="1"/>
          </p:cNvGraphicFramePr>
          <p:nvPr>
            <p:ph idx="1"/>
          </p:nvPr>
        </p:nvGraphicFramePr>
        <p:xfrm>
          <a:off x="827584" y="1484784"/>
          <a:ext cx="806489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Výbuch 2 3"/>
          <p:cNvSpPr/>
          <p:nvPr/>
        </p:nvSpPr>
        <p:spPr>
          <a:xfrm>
            <a:off x="3491880" y="2492896"/>
            <a:ext cx="1080120" cy="792088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ovací šipka 5"/>
          <p:cNvCxnSpPr/>
          <p:nvPr/>
        </p:nvCxnSpPr>
        <p:spPr>
          <a:xfrm>
            <a:off x="3851920" y="1340768"/>
            <a:ext cx="216024" cy="1584176"/>
          </a:xfrm>
          <a:prstGeom prst="straightConnector1">
            <a:avLst/>
          </a:prstGeom>
          <a:ln w="349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2" grpId="0">
        <p:bldAsOne/>
      </p:bldGraphic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550</TotalTime>
  <Words>546</Words>
  <Application>Microsoft Office PowerPoint</Application>
  <PresentationFormat>Předvádění na obrazovce (4:3)</PresentationFormat>
  <Paragraphs>116</Paragraphs>
  <Slides>11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Calibri</vt:lpstr>
      <vt:lpstr>Century</vt:lpstr>
      <vt:lpstr>Courier New</vt:lpstr>
      <vt:lpstr>Verdana</vt:lpstr>
      <vt:lpstr>Wingdings</vt:lpstr>
      <vt:lpstr>Wingdings 2</vt:lpstr>
      <vt:lpstr>Aspekt</vt:lpstr>
      <vt:lpstr>Název školy: Speciální základní škola, Louny Poděbradova640, příspěvková organizace  Autor: Mgr. Erika Pospíšilová Název materiálu: Člověk a příroda_ zeměpis_6. VY__32_INOVACE_02_poledníky_rovnoběžky Téma : Poledníky a rovnoběžky Číslo projektu:  CZ.1.07/1.4.00/21.3407 </vt:lpstr>
      <vt:lpstr>ANOTACE</vt:lpstr>
      <vt:lpstr>Rovnoběžky a poledníky</vt:lpstr>
      <vt:lpstr>Máme u nás v Čechách také někde takovou značku procházejícího poledníku?</vt:lpstr>
      <vt:lpstr>Poledníky</vt:lpstr>
      <vt:lpstr>Rovnoběžky</vt:lpstr>
      <vt:lpstr>ROVNÍK  A HLAVNÍ POLEDNÍK</vt:lpstr>
      <vt:lpstr>         ROZDĚLENÍ ZEMĚ</vt:lpstr>
      <vt:lpstr>Kde jsme my? Evropa -  Česká republika</vt:lpstr>
      <vt:lpstr>PRAVDA x LEŽ</vt:lpstr>
      <vt:lpstr>Použité 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školy: Speciální základní škola,Louny, Poděbradova 640,příspěvková organizace Autor:  Mgr.TAŤÁNA RADIMSKÁ Název materiálu: VY_32_INOVACE_01_DOMÁCÍ A HOSPODÁŘSKÁ ZVÍŘATA</dc:title>
  <dc:creator>Magda Radimová</dc:creator>
  <cp:lastModifiedBy>ucitel</cp:lastModifiedBy>
  <cp:revision>57</cp:revision>
  <dcterms:created xsi:type="dcterms:W3CDTF">2012-02-19T15:41:47Z</dcterms:created>
  <dcterms:modified xsi:type="dcterms:W3CDTF">2020-03-22T07:20:02Z</dcterms:modified>
</cp:coreProperties>
</file>